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0"/>
  </p:notesMasterIdLst>
  <p:sldIdLst>
    <p:sldId id="256" r:id="rId2"/>
    <p:sldId id="257" r:id="rId3"/>
    <p:sldId id="266" r:id="rId4"/>
    <p:sldId id="262" r:id="rId5"/>
    <p:sldId id="261" r:id="rId6"/>
    <p:sldId id="278" r:id="rId7"/>
    <p:sldId id="270" r:id="rId8"/>
    <p:sldId id="271" r:id="rId9"/>
    <p:sldId id="280" r:id="rId10"/>
    <p:sldId id="281" r:id="rId11"/>
    <p:sldId id="282" r:id="rId12"/>
    <p:sldId id="283" r:id="rId13"/>
    <p:sldId id="284" r:id="rId14"/>
    <p:sldId id="285" r:id="rId15"/>
    <p:sldId id="287" r:id="rId16"/>
    <p:sldId id="297" r:id="rId17"/>
    <p:sldId id="288" r:id="rId18"/>
    <p:sldId id="289" r:id="rId19"/>
    <p:sldId id="298" r:id="rId20"/>
    <p:sldId id="290" r:id="rId21"/>
    <p:sldId id="294" r:id="rId22"/>
    <p:sldId id="291" r:id="rId23"/>
    <p:sldId id="295" r:id="rId24"/>
    <p:sldId id="292" r:id="rId25"/>
    <p:sldId id="296" r:id="rId26"/>
    <p:sldId id="286" r:id="rId27"/>
    <p:sldId id="279" r:id="rId28"/>
    <p:sldId id="27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15" autoAdjust="0"/>
  </p:normalViewPr>
  <p:slideViewPr>
    <p:cSldViewPr>
      <p:cViewPr>
        <p:scale>
          <a:sx n="75" d="100"/>
          <a:sy n="75" d="100"/>
        </p:scale>
        <p:origin x="-1236" y="-222"/>
      </p:cViewPr>
      <p:guideLst>
        <p:guide orient="horz" pos="2160"/>
        <p:guide pos="2880"/>
      </p:guideLst>
    </p:cSldViewPr>
  </p:slideViewPr>
  <p:outlineViewPr>
    <p:cViewPr>
      <p:scale>
        <a:sx n="33" d="100"/>
        <a:sy n="33" d="100"/>
      </p:scale>
      <p:origin x="0" y="48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5" d="100"/>
          <a:sy n="65" d="100"/>
        </p:scale>
        <p:origin x="-265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229E87-7A2D-4487-8564-4880989E479D}" type="datetimeFigureOut">
              <a:rPr lang="en-US" smtClean="0"/>
              <a:t>9/21/2020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86146-5B8C-4A04-A979-ABE400563E4D}" type="slidenum">
              <a:rPr lang="en-US" smtClean="0"/>
              <a:t>‹#›</a:t>
            </a:fld>
            <a:endParaRPr lang="en-US"/>
          </a:p>
        </p:txBody>
      </p:sp>
    </p:spTree>
    <p:extLst>
      <p:ext uri="{BB962C8B-B14F-4D97-AF65-F5344CB8AC3E}">
        <p14:creationId xmlns:p14="http://schemas.microsoft.com/office/powerpoint/2010/main" val="2547080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E86146-5B8C-4A04-A979-ABE400563E4D}" type="slidenum">
              <a:rPr lang="en-US" smtClean="0"/>
              <a:t>3</a:t>
            </a:fld>
            <a:endParaRPr lang="en-US"/>
          </a:p>
        </p:txBody>
      </p:sp>
    </p:spTree>
    <p:extLst>
      <p:ext uri="{BB962C8B-B14F-4D97-AF65-F5344CB8AC3E}">
        <p14:creationId xmlns:p14="http://schemas.microsoft.com/office/powerpoint/2010/main" val="2735413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A449A1D-E058-4FC5-B3B3-C16666D3766A}" type="datetimeFigureOut">
              <a:rPr lang="en-US" smtClean="0"/>
              <a:t>9/21/2020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ED3016C-24AE-4F02-98A4-B3959667A2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ED3016C-24AE-4F02-98A4-B3959667A2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ED3016C-24AE-4F02-98A4-B3959667A27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ED3016C-24AE-4F02-98A4-B3959667A27D}"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ED3016C-24AE-4F02-98A4-B3959667A27D}"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ED3016C-24AE-4F02-98A4-B3959667A27D}"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6ED3016C-24AE-4F02-98A4-B3959667A27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6ED3016C-24AE-4F02-98A4-B3959667A27D}"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A449A1D-E058-4FC5-B3B3-C16666D3766A}" type="datetimeFigureOut">
              <a:rPr lang="en-US" smtClean="0"/>
              <a:t>9/21/2020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6ED3016C-24AE-4F02-98A4-B3959667A2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9A449A1D-E058-4FC5-B3B3-C16666D3766A}" type="datetimeFigureOut">
              <a:rPr lang="en-US" smtClean="0"/>
              <a:t>9/21/2020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ED3016C-24AE-4F02-98A4-B3959667A27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A449A1D-E058-4FC5-B3B3-C16666D3766A}" type="datetimeFigureOut">
              <a:rPr lang="en-US" smtClean="0"/>
              <a:t>9/21/2020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ED3016C-24AE-4F02-98A4-B3959667A27D}"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A449A1D-E058-4FC5-B3B3-C16666D3766A}" type="datetimeFigureOut">
              <a:rPr lang="en-US" smtClean="0"/>
              <a:t>9/21/2020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ED3016C-24AE-4F02-98A4-B3959667A27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2133600"/>
          </a:xfrm>
        </p:spPr>
        <p:txBody>
          <a:bodyPr>
            <a:noAutofit/>
          </a:bodyPr>
          <a:lstStyle/>
          <a:p>
            <a:pPr algn="ctr"/>
            <a:r>
              <a:rPr lang="en-US" b="1" dirty="0" smtClean="0">
                <a:latin typeface="Times New Roman" panose="02020603050405020304" pitchFamily="18" charset="0"/>
                <a:cs typeface="Times New Roman" panose="02020603050405020304" pitchFamily="18" charset="0"/>
              </a:rPr>
              <a:t> Food Supply Management System Using </a:t>
            </a:r>
            <a:r>
              <a:rPr lang="en-US" b="1" dirty="0" err="1" smtClean="0">
                <a:latin typeface="Times New Roman" panose="02020603050405020304" pitchFamily="18" charset="0"/>
                <a:cs typeface="Times New Roman" panose="02020603050405020304" pitchFamily="18" charset="0"/>
              </a:rPr>
              <a:t>BlockChain</a:t>
            </a:r>
            <a:r>
              <a:rPr lang="en-US" b="1" dirty="0" smtClean="0">
                <a:latin typeface="Times New Roman" panose="02020603050405020304" pitchFamily="18" charset="0"/>
                <a:cs typeface="Times New Roman" panose="02020603050405020304" pitchFamily="18" charset="0"/>
              </a:rPr>
              <a:t> Technology</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38200" y="3581400"/>
            <a:ext cx="7772400" cy="2286000"/>
          </a:xfrm>
        </p:spPr>
        <p:txBody>
          <a:bodyPr>
            <a:normAutofit/>
          </a:bodyPr>
          <a:lstStyle/>
          <a:p>
            <a:pPr algn="l"/>
            <a:r>
              <a:rPr lang="en-US" sz="2800" b="1" dirty="0" err="1" smtClean="0">
                <a:solidFill>
                  <a:schemeClr val="tx1"/>
                </a:solidFill>
                <a:latin typeface="Times New Roman" panose="02020603050405020304" pitchFamily="18" charset="0"/>
                <a:cs typeface="Times New Roman" panose="02020603050405020304" pitchFamily="18" charset="0"/>
              </a:rPr>
              <a:t>V.Sai</a:t>
            </a:r>
            <a:r>
              <a:rPr lang="en-US" sz="2800" b="1" dirty="0" smtClean="0">
                <a:solidFill>
                  <a:schemeClr val="tx1"/>
                </a:solidFill>
                <a:latin typeface="Times New Roman" panose="02020603050405020304" pitchFamily="18" charset="0"/>
                <a:cs typeface="Times New Roman" panose="02020603050405020304" pitchFamily="18" charset="0"/>
              </a:rPr>
              <a:t> Krupa	              Under the guidance of</a:t>
            </a:r>
          </a:p>
          <a:p>
            <a:pPr algn="l"/>
            <a:r>
              <a:rPr lang="en-US" sz="2800" b="1" dirty="0" smtClean="0">
                <a:solidFill>
                  <a:schemeClr val="tx1"/>
                </a:solidFill>
                <a:latin typeface="Times New Roman" panose="02020603050405020304" pitchFamily="18" charset="0"/>
                <a:cs typeface="Times New Roman" panose="02020603050405020304" pitchFamily="18" charset="0"/>
              </a:rPr>
              <a:t>18B81D5811                         Dr. A. Vani </a:t>
            </a:r>
            <a:r>
              <a:rPr lang="en-US" sz="2800" b="1" dirty="0" err="1" smtClean="0">
                <a:solidFill>
                  <a:schemeClr val="tx1"/>
                </a:solidFill>
                <a:latin typeface="Times New Roman" panose="02020603050405020304" pitchFamily="18" charset="0"/>
                <a:cs typeface="Times New Roman" panose="02020603050405020304" pitchFamily="18" charset="0"/>
              </a:rPr>
              <a:t>Vathsala</a:t>
            </a:r>
            <a:endParaRPr lang="en-US" sz="2800" b="1" dirty="0" smtClean="0">
              <a:solidFill>
                <a:schemeClr val="tx1"/>
              </a:solidFill>
              <a:latin typeface="Times New Roman" panose="02020603050405020304" pitchFamily="18" charset="0"/>
              <a:cs typeface="Times New Roman" panose="02020603050405020304" pitchFamily="18" charset="0"/>
            </a:endParaRPr>
          </a:p>
          <a:p>
            <a:pPr algn="ctr"/>
            <a:r>
              <a:rPr lang="en-US" sz="28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chemeClr val="tx1"/>
                </a:solidFill>
                <a:latin typeface="Times New Roman" panose="02020603050405020304" pitchFamily="18" charset="0"/>
                <a:cs typeface="Times New Roman" panose="02020603050405020304" pitchFamily="18" charset="0"/>
              </a:rPr>
              <a:t>                           Professor, </a:t>
            </a:r>
            <a:r>
              <a:rPr lang="en-US" sz="2000" b="1" dirty="0" err="1" smtClean="0">
                <a:solidFill>
                  <a:schemeClr val="tx1"/>
                </a:solidFill>
                <a:latin typeface="Times New Roman" panose="02020603050405020304" pitchFamily="18" charset="0"/>
                <a:cs typeface="Times New Roman" panose="02020603050405020304" pitchFamily="18" charset="0"/>
              </a:rPr>
              <a:t>Dept</a:t>
            </a:r>
            <a:r>
              <a:rPr lang="en-US" sz="2000" b="1" dirty="0" smtClean="0">
                <a:solidFill>
                  <a:schemeClr val="tx1"/>
                </a:solidFill>
                <a:latin typeface="Times New Roman" panose="02020603050405020304" pitchFamily="18" charset="0"/>
                <a:cs typeface="Times New Roman" panose="02020603050405020304" pitchFamily="18" charset="0"/>
              </a:rPr>
              <a:t>  Of CSE</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1002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Sequence Diagram</a:t>
            </a: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28800" y="1481138"/>
            <a:ext cx="5410200" cy="4525962"/>
          </a:xfrm>
          <a:prstGeom prst="rect">
            <a:avLst/>
          </a:prstGeom>
        </p:spPr>
      </p:pic>
    </p:spTree>
    <p:extLst>
      <p:ext uri="{BB962C8B-B14F-4D97-AF65-F5344CB8AC3E}">
        <p14:creationId xmlns:p14="http://schemas.microsoft.com/office/powerpoint/2010/main" val="344974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It can be defined in five stages such as Transaction Encryption, Transaction Decryption, Block Creation, Block Authentication and Block Propagation.</a:t>
            </a:r>
          </a:p>
          <a:p>
            <a:pPr marL="109728" indent="0" algn="just">
              <a:buNone/>
            </a:pPr>
            <a:endParaRPr lang="en-US"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TRANSACTION MECHANISM </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7086600" cy="3042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576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normAutofit fontScale="85000" lnSpcReduction="10000"/>
          </a:bodyPr>
          <a:lstStyle/>
          <a:p>
            <a:pPr algn="just">
              <a:lnSpc>
                <a:spcPct val="150000"/>
              </a:lnSpc>
            </a:pPr>
            <a:r>
              <a:rPr lang="en-US" sz="2800" b="1" dirty="0">
                <a:latin typeface="Times New Roman" panose="02020603050405020304" pitchFamily="18" charset="0"/>
                <a:cs typeface="Times New Roman" panose="02020603050405020304" pitchFamily="18" charset="0"/>
              </a:rPr>
              <a:t>Transaction Encryption : </a:t>
            </a:r>
            <a:r>
              <a:rPr lang="en-US" sz="2800" dirty="0">
                <a:latin typeface="Times New Roman" panose="02020603050405020304" pitchFamily="18" charset="0"/>
                <a:cs typeface="Times New Roman" panose="02020603050405020304" pitchFamily="18" charset="0"/>
              </a:rPr>
              <a:t>The data owner will initiate the transaction in which the details of the receiver’s public key, receiver’s address and the transactional value is specified. </a:t>
            </a:r>
          </a:p>
          <a:p>
            <a:pPr algn="just">
              <a:lnSpc>
                <a:spcPct val="150000"/>
              </a:lnSpc>
            </a:pPr>
            <a:r>
              <a:rPr lang="en-US" sz="2800" b="1" dirty="0">
                <a:latin typeface="Times New Roman" panose="02020603050405020304" pitchFamily="18" charset="0"/>
                <a:cs typeface="Times New Roman" panose="02020603050405020304" pitchFamily="18" charset="0"/>
              </a:rPr>
              <a:t>Transaction Decryption : </a:t>
            </a:r>
            <a:r>
              <a:rPr lang="en-US" sz="2800" dirty="0">
                <a:latin typeface="Times New Roman" panose="02020603050405020304" pitchFamily="18" charset="0"/>
                <a:cs typeface="Times New Roman" panose="02020603050405020304" pitchFamily="18" charset="0"/>
              </a:rPr>
              <a:t>The signed transaction is sent to the network, and received by the all nodes of the network. Then the message will be validated by decrypting the digital signature. </a:t>
            </a:r>
          </a:p>
          <a:p>
            <a:pPr algn="just">
              <a:lnSpc>
                <a:spcPct val="150000"/>
              </a:lnSpc>
            </a:pPr>
            <a:r>
              <a:rPr lang="en-US" sz="2800" b="1" dirty="0">
                <a:latin typeface="Times New Roman" panose="02020603050405020304" pitchFamily="18" charset="0"/>
                <a:cs typeface="Times New Roman" panose="02020603050405020304" pitchFamily="18" charset="0"/>
              </a:rPr>
              <a:t>Block Acknowledgement : </a:t>
            </a:r>
            <a:r>
              <a:rPr lang="en-US" sz="2800" dirty="0">
                <a:latin typeface="Times New Roman" panose="02020603050405020304" pitchFamily="18" charset="0"/>
                <a:cs typeface="Times New Roman" panose="02020603050405020304" pitchFamily="18" charset="0"/>
              </a:rPr>
              <a:t>Any node in the network takes the initiation to create a block by combining with all other decrypted transactions which are in the waiting state.</a:t>
            </a:r>
          </a:p>
          <a:p>
            <a:endParaRPr lang="en-US" dirty="0"/>
          </a:p>
        </p:txBody>
      </p:sp>
    </p:spTree>
    <p:extLst>
      <p:ext uri="{BB962C8B-B14F-4D97-AF65-F5344CB8AC3E}">
        <p14:creationId xmlns:p14="http://schemas.microsoft.com/office/powerpoint/2010/main" val="947626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norm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Block Authentication : </a:t>
            </a:r>
            <a:r>
              <a:rPr lang="en-US" sz="2400" dirty="0">
                <a:latin typeface="Times New Roman" panose="02020603050405020304" pitchFamily="18" charset="0"/>
                <a:cs typeface="Times New Roman" panose="02020603050405020304" pitchFamily="18" charset="0"/>
              </a:rPr>
              <a:t>The nodes, after receiving the block copies, start an interactive process to validate it and communicate with each other to check for single data value over a system</a:t>
            </a:r>
          </a:p>
          <a:p>
            <a:pPr algn="just">
              <a:lnSpc>
                <a:spcPct val="150000"/>
              </a:lnSpc>
            </a:pPr>
            <a:r>
              <a:rPr lang="en-US" sz="2400" b="1" dirty="0">
                <a:latin typeface="Times New Roman" panose="02020603050405020304" pitchFamily="18" charset="0"/>
                <a:cs typeface="Times New Roman" panose="02020603050405020304" pitchFamily="18" charset="0"/>
              </a:rPr>
              <a:t>Block Propagation : </a:t>
            </a:r>
            <a:r>
              <a:rPr lang="en-US" sz="2400" dirty="0">
                <a:latin typeface="Times New Roman" panose="02020603050405020304" pitchFamily="18" charset="0"/>
                <a:cs typeface="Times New Roman" panose="02020603050405020304" pitchFamily="18" charset="0"/>
              </a:rPr>
              <a:t>Once a block is authenticated, it will be registered in the network as a verified block. Next block will be linked to the recently verified block. </a:t>
            </a:r>
          </a:p>
          <a:p>
            <a:endParaRPr lang="en-US" sz="2400" dirty="0"/>
          </a:p>
        </p:txBody>
      </p:sp>
    </p:spTree>
    <p:extLst>
      <p:ext uri="{BB962C8B-B14F-4D97-AF65-F5344CB8AC3E}">
        <p14:creationId xmlns:p14="http://schemas.microsoft.com/office/powerpoint/2010/main" val="1384574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40491"/>
          </a:xfrm>
        </p:spPr>
        <p:txBody>
          <a:bodyPr>
            <a:normAutofit fontScale="70000" lnSpcReduction="20000"/>
          </a:bodyPr>
          <a:lstStyle/>
          <a:p>
            <a:pPr marL="109728" indent="0">
              <a:buNone/>
            </a:pPr>
            <a:r>
              <a:rPr lang="en-US" b="1" dirty="0" smtClean="0">
                <a:latin typeface="Times New Roman" panose="02020603050405020304" pitchFamily="18" charset="0"/>
                <a:cs typeface="Times New Roman" panose="02020603050405020304" pitchFamily="18" charset="0"/>
              </a:rPr>
              <a:t>Algorithm </a:t>
            </a:r>
          </a:p>
          <a:p>
            <a:pPr marL="109728" indent="0" algn="just">
              <a:buNone/>
            </a:pPr>
            <a:r>
              <a:rPr lang="en-US" sz="2900" b="1" dirty="0" smtClean="0">
                <a:latin typeface="Times New Roman" panose="02020603050405020304" pitchFamily="18" charset="0"/>
                <a:cs typeface="Times New Roman" panose="02020603050405020304" pitchFamily="18" charset="0"/>
              </a:rPr>
              <a:t>Data Encryption Standard (DES) </a:t>
            </a:r>
            <a:r>
              <a:rPr lang="en-US" sz="2900" dirty="0" smtClean="0">
                <a:latin typeface="Times New Roman" panose="02020603050405020304" pitchFamily="18" charset="0"/>
                <a:cs typeface="Times New Roman" panose="02020603050405020304" pitchFamily="18" charset="0"/>
              </a:rPr>
              <a:t>is a block cipher algorithm that takes plain text and converts them to cipher text using keys. It is a symmetric key algorithm, which means that the same key is used for encrypting and decrypting data.</a:t>
            </a:r>
            <a:endParaRPr lang="en-US" sz="2900" b="1" dirty="0" smtClean="0">
              <a:latin typeface="Times New Roman" panose="02020603050405020304" pitchFamily="18" charset="0"/>
              <a:cs typeface="Times New Roman" panose="02020603050405020304" pitchFamily="18" charset="0"/>
            </a:endParaRPr>
          </a:p>
          <a:p>
            <a:pPr marL="109728" indent="0" algn="just">
              <a:buNone/>
            </a:pPr>
            <a:r>
              <a:rPr lang="en-US" dirty="0" smtClean="0">
                <a:latin typeface="Times New Roman" panose="02020603050405020304" pitchFamily="18" charset="0"/>
                <a:cs typeface="Times New Roman" panose="02020603050405020304" pitchFamily="18" charset="0"/>
              </a:rPr>
              <a:t>begin </a:t>
            </a:r>
            <a:endParaRPr lang="en-US" dirty="0">
              <a:latin typeface="Times New Roman" panose="02020603050405020304" pitchFamily="18" charset="0"/>
              <a:cs typeface="Times New Roman" panose="02020603050405020304" pitchFamily="18" charset="0"/>
            </a:endParaRPr>
          </a:p>
          <a:p>
            <a:pPr marL="109728" indent="0">
              <a:buNone/>
            </a:pPr>
            <a:r>
              <a:rPr lang="en-US" dirty="0">
                <a:latin typeface="Times New Roman" panose="02020603050405020304" pitchFamily="18" charset="0"/>
                <a:cs typeface="Times New Roman" panose="02020603050405020304" pitchFamily="18" charset="0"/>
              </a:rPr>
              <a:t>Step 1: for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=1 to n) </a:t>
            </a:r>
          </a:p>
          <a:p>
            <a:pPr marL="109728" indent="0">
              <a:buNone/>
            </a:pPr>
            <a:r>
              <a:rPr lang="en-US" dirty="0">
                <a:latin typeface="Times New Roman" panose="02020603050405020304" pitchFamily="18" charset="0"/>
                <a:cs typeface="Times New Roman" panose="02020603050405020304" pitchFamily="18" charset="0"/>
              </a:rPr>
              <a:t>T=gets(); </a:t>
            </a:r>
          </a:p>
          <a:p>
            <a:pPr marL="109728" indent="0">
              <a:buNone/>
            </a:pPr>
            <a:r>
              <a:rPr lang="en-US" dirty="0">
                <a:latin typeface="Times New Roman" panose="02020603050405020304" pitchFamily="18" charset="0"/>
                <a:cs typeface="Times New Roman" panose="02020603050405020304" pitchFamily="18" charset="0"/>
              </a:rPr>
              <a:t>Step 2: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(T); </a:t>
            </a:r>
          </a:p>
          <a:p>
            <a:pPr marL="109728" indent="0">
              <a:buNone/>
            </a:pPr>
            <a:r>
              <a:rPr lang="en-US" dirty="0">
                <a:latin typeface="Times New Roman" panose="02020603050405020304" pitchFamily="18" charset="0"/>
                <a:cs typeface="Times New Roman" panose="02020603050405020304" pitchFamily="18" charset="0"/>
              </a:rPr>
              <a:t>Step 3: De(T) = A(Wi); </a:t>
            </a:r>
          </a:p>
          <a:p>
            <a:pPr marL="109728" indent="0">
              <a:buNone/>
            </a:pPr>
            <a:r>
              <a:rPr lang="en-US" dirty="0">
                <a:latin typeface="Times New Roman" panose="02020603050405020304" pitchFamily="18" charset="0"/>
                <a:cs typeface="Times New Roman" panose="02020603050405020304" pitchFamily="18" charset="0"/>
              </a:rPr>
              <a:t>Step 4: for (Wi = 1 to n) </a:t>
            </a:r>
          </a:p>
          <a:p>
            <a:pPr marL="109728" indent="0">
              <a:buNone/>
            </a:pPr>
            <a:r>
              <a:rPr lang="pl-PL" dirty="0">
                <a:latin typeface="Times New Roman" panose="02020603050405020304" pitchFamily="18" charset="0"/>
                <a:cs typeface="Times New Roman" panose="02020603050405020304" pitchFamily="18" charset="0"/>
              </a:rPr>
              <a:t>A(W1) + A(W2) + A(W3) +…+ A(Wn) = B[Wi]; </a:t>
            </a:r>
          </a:p>
          <a:p>
            <a:pPr marL="109728" indent="0">
              <a:buNone/>
            </a:pPr>
            <a:r>
              <a:rPr lang="en-US" dirty="0">
                <a:latin typeface="Times New Roman" panose="02020603050405020304" pitchFamily="18" charset="0"/>
                <a:cs typeface="Times New Roman" panose="02020603050405020304" pitchFamily="18" charset="0"/>
              </a:rPr>
              <a:t>Step 5: Hash {B[Wi]} = A(pi); </a:t>
            </a:r>
          </a:p>
          <a:p>
            <a:pPr marL="109728" indent="0">
              <a:buNone/>
            </a:pPr>
            <a:r>
              <a:rPr lang="en-US" dirty="0">
                <a:latin typeface="Times New Roman" panose="02020603050405020304" pitchFamily="18" charset="0"/>
                <a:cs typeface="Times New Roman" panose="02020603050405020304" pitchFamily="18" charset="0"/>
              </a:rPr>
              <a:t>Step 6: for (pi = 1 to n) </a:t>
            </a:r>
          </a:p>
          <a:p>
            <a:pPr marL="109728" indent="0">
              <a:buNone/>
            </a:pPr>
            <a:r>
              <a:rPr lang="en-US" dirty="0">
                <a:latin typeface="Times New Roman" panose="02020603050405020304" pitchFamily="18" charset="0"/>
                <a:cs typeface="Times New Roman" panose="02020603050405020304" pitchFamily="18" charset="0"/>
              </a:rPr>
              <a:t>A(p1) + A(p2 + Hash(p1))+ A(p3 + Hash(p2))+…+ A(</a:t>
            </a:r>
            <a:r>
              <a:rPr lang="en-US" dirty="0" err="1">
                <a:latin typeface="Times New Roman" panose="02020603050405020304" pitchFamily="18" charset="0"/>
                <a:cs typeface="Times New Roman" panose="02020603050405020304" pitchFamily="18" charset="0"/>
              </a:rPr>
              <a:t>pn</a:t>
            </a:r>
            <a:r>
              <a:rPr lang="en-US" dirty="0">
                <a:latin typeface="Times New Roman" panose="02020603050405020304" pitchFamily="18" charset="0"/>
                <a:cs typeface="Times New Roman" panose="02020603050405020304" pitchFamily="18" charset="0"/>
              </a:rPr>
              <a:t> + Hash(pn-1)) = BC[T]; </a:t>
            </a:r>
          </a:p>
          <a:p>
            <a:pPr marL="109728" indent="0">
              <a:buNone/>
            </a:pPr>
            <a:r>
              <a:rPr lang="en-US" dirty="0">
                <a:latin typeface="Times New Roman" panose="02020603050405020304" pitchFamily="18" charset="0"/>
                <a:cs typeface="Times New Roman" panose="02020603050405020304" pitchFamily="18" charset="0"/>
              </a:rPr>
              <a:t>go to: Step 1 </a:t>
            </a:r>
          </a:p>
          <a:p>
            <a:pPr marL="109728" indent="0">
              <a:buNone/>
            </a:pPr>
            <a:r>
              <a:rPr lang="en-US" dirty="0">
                <a:latin typeface="Times New Roman" panose="02020603050405020304" pitchFamily="18" charset="0"/>
                <a:cs typeface="Times New Roman" panose="02020603050405020304" pitchFamily="18" charset="0"/>
              </a:rPr>
              <a:t>end if T= null; </a:t>
            </a:r>
          </a:p>
        </p:txBody>
      </p:sp>
      <p:sp>
        <p:nvSpPr>
          <p:cNvPr id="3" name="Title 2"/>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IMPLEMENTATION </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7848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SCREENSHOTS </a:t>
            </a:r>
          </a:p>
        </p:txBody>
      </p:sp>
      <p:sp>
        <p:nvSpPr>
          <p:cNvPr id="4" name="Content Placeholder 3"/>
          <p:cNvSpPr>
            <a:spLocks noGrp="1"/>
          </p:cNvSpPr>
          <p:nvPr>
            <p:ph idx="1"/>
          </p:nvPr>
        </p:nvSpPr>
        <p:spPr>
          <a:xfrm>
            <a:off x="457200" y="1447800"/>
            <a:ext cx="8229600" cy="4559491"/>
          </a:xfrm>
        </p:spPr>
        <p:txBody>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Home page</a:t>
            </a:r>
          </a:p>
          <a:p>
            <a:pPr marL="109728" indent="0">
              <a:buNone/>
            </a:pPr>
            <a:endParaRPr lang="en-US" dirty="0" smtClean="0"/>
          </a:p>
          <a:p>
            <a:pPr marL="109728" indent="0">
              <a:buNone/>
            </a:pP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640080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941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Login Page </a:t>
            </a:r>
          </a:p>
          <a:p>
            <a:pPr marL="109728" indent="0">
              <a:buNone/>
            </a:pPr>
            <a:endParaRPr 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24000"/>
            <a:ext cx="71628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4942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381000"/>
            <a:ext cx="8229600" cy="6096000"/>
          </a:xfrm>
        </p:spPr>
        <p:txBody>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Farmer Registration Page </a:t>
            </a:r>
          </a:p>
          <a:p>
            <a:pPr marL="109728" indent="0">
              <a:buNone/>
            </a:pPr>
            <a:endParaRPr lang="en-US" sz="32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r>
              <a:rPr lang="en-US" sz="2000" b="1" dirty="0" smtClean="0">
                <a:latin typeface="Times New Roman" panose="02020603050405020304" pitchFamily="18" charset="0"/>
                <a:cs typeface="Times New Roman" panose="02020603050405020304" pitchFamily="18" charset="0"/>
              </a:rPr>
              <a:t> </a:t>
            </a:r>
          </a:p>
          <a:p>
            <a:pPr marL="109728" indent="0">
              <a:buNone/>
            </a:pP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0104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3206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normAutofit/>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Food Details</a:t>
            </a: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r>
              <a:rPr lang="en-US" sz="2000" b="1"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143000"/>
            <a:ext cx="75438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416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38200"/>
            <a:ext cx="8229600" cy="5169091"/>
          </a:xfrm>
        </p:spPr>
        <p:txBody>
          <a:bodyPr>
            <a:normAutofit/>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Distributor Registration Page </a:t>
            </a:r>
          </a:p>
          <a:p>
            <a:pPr marL="109728" indent="0">
              <a:buNone/>
            </a:pPr>
            <a:endParaRPr lang="en-US" sz="32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1"/>
            <a:ext cx="70104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832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sz="2400" dirty="0" smtClean="0">
                <a:latin typeface="Times New Roman" panose="02020603050405020304" pitchFamily="18" charset="0"/>
                <a:cs typeface="Times New Roman" panose="02020603050405020304" pitchFamily="18" charset="0"/>
              </a:rPr>
              <a:t>Abstract</a:t>
            </a:r>
          </a:p>
          <a:p>
            <a:pPr algn="just"/>
            <a:r>
              <a:rPr lang="en-US" sz="2400" dirty="0" smtClean="0">
                <a:latin typeface="Times New Roman" panose="02020603050405020304" pitchFamily="18" charset="0"/>
                <a:cs typeface="Times New Roman" panose="02020603050405020304" pitchFamily="18" charset="0"/>
              </a:rPr>
              <a:t>Introduction</a:t>
            </a:r>
          </a:p>
          <a:p>
            <a:pPr algn="just"/>
            <a:r>
              <a:rPr lang="en-US" sz="2400" dirty="0" err="1" smtClean="0">
                <a:latin typeface="Times New Roman" panose="02020603050405020304" pitchFamily="18" charset="0"/>
                <a:cs typeface="Times New Roman" panose="02020603050405020304" pitchFamily="18" charset="0"/>
              </a:rPr>
              <a:t>Blockchain</a:t>
            </a:r>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Remodeling In Food Supply </a:t>
            </a:r>
            <a:r>
              <a:rPr lang="en-US" sz="2400" dirty="0" smtClean="0">
                <a:latin typeface="Times New Roman" panose="02020603050405020304" pitchFamily="18" charset="0"/>
                <a:cs typeface="Times New Roman" panose="02020603050405020304" pitchFamily="18" charset="0"/>
              </a:rPr>
              <a:t>Chain</a:t>
            </a:r>
          </a:p>
          <a:p>
            <a:pPr algn="just"/>
            <a:r>
              <a:rPr lang="en-US" sz="2400" dirty="0" smtClean="0">
                <a:latin typeface="Times New Roman" panose="02020603050405020304" pitchFamily="18" charset="0"/>
                <a:cs typeface="Times New Roman" panose="02020603050405020304" pitchFamily="18" charset="0"/>
              </a:rPr>
              <a:t>How Food Supply Chain Works using </a:t>
            </a:r>
            <a:r>
              <a:rPr lang="en-US" sz="2400" dirty="0" err="1" smtClean="0">
                <a:latin typeface="Times New Roman" panose="02020603050405020304" pitchFamily="18" charset="0"/>
                <a:cs typeface="Times New Roman" panose="02020603050405020304" pitchFamily="18" charset="0"/>
              </a:rPr>
              <a:t>Blockchain</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Class Diagram</a:t>
            </a:r>
          </a:p>
          <a:p>
            <a:pPr algn="just"/>
            <a:r>
              <a:rPr lang="en-US" sz="2400" dirty="0" smtClean="0">
                <a:latin typeface="Times New Roman" panose="02020603050405020304" pitchFamily="18" charset="0"/>
                <a:cs typeface="Times New Roman" panose="02020603050405020304" pitchFamily="18" charset="0"/>
              </a:rPr>
              <a:t>Sequence Diagram</a:t>
            </a:r>
          </a:p>
          <a:p>
            <a:pPr algn="just"/>
            <a:r>
              <a:rPr lang="en-US" sz="2400" dirty="0" smtClean="0">
                <a:latin typeface="Times New Roman" panose="02020603050405020304" pitchFamily="18" charset="0"/>
                <a:cs typeface="Times New Roman" panose="02020603050405020304" pitchFamily="18" charset="0"/>
              </a:rPr>
              <a:t>Transaction Mechanism</a:t>
            </a:r>
          </a:p>
          <a:p>
            <a:pPr algn="just"/>
            <a:r>
              <a:rPr lang="en-US" sz="2400" dirty="0" smtClean="0">
                <a:latin typeface="Times New Roman" panose="02020603050405020304" pitchFamily="18" charset="0"/>
                <a:cs typeface="Times New Roman" panose="02020603050405020304" pitchFamily="18" charset="0"/>
              </a:rPr>
              <a:t>Implementation</a:t>
            </a:r>
          </a:p>
          <a:p>
            <a:pPr algn="just"/>
            <a:r>
              <a:rPr lang="en-US" sz="2400" dirty="0" smtClean="0">
                <a:latin typeface="Times New Roman" panose="02020603050405020304" pitchFamily="18" charset="0"/>
                <a:cs typeface="Times New Roman" panose="02020603050405020304" pitchFamily="18" charset="0"/>
              </a:rPr>
              <a:t>Screenshots</a:t>
            </a:r>
          </a:p>
          <a:p>
            <a:pPr algn="just"/>
            <a:r>
              <a:rPr lang="en-US" sz="2400" dirty="0" smtClean="0">
                <a:latin typeface="Times New Roman" panose="02020603050405020304" pitchFamily="18" charset="0"/>
                <a:cs typeface="Times New Roman" panose="02020603050405020304" pitchFamily="18" charset="0"/>
              </a:rPr>
              <a:t>Conclusion</a:t>
            </a:r>
          </a:p>
          <a:p>
            <a:pPr algn="just"/>
            <a:r>
              <a:rPr lang="en-US" sz="2400" dirty="0" smtClean="0">
                <a:latin typeface="Times New Roman" panose="02020603050405020304" pitchFamily="18" charset="0"/>
                <a:cs typeface="Times New Roman" panose="02020603050405020304" pitchFamily="18" charset="0"/>
              </a:rPr>
              <a:t>References </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r>
              <a:rPr lang="en-US" sz="4400" b="1" dirty="0" smtClean="0">
                <a:latin typeface="Times New Roman" panose="02020603050405020304" pitchFamily="18" charset="0"/>
                <a:cs typeface="Times New Roman" panose="02020603050405020304" pitchFamily="18" charset="0"/>
              </a:rPr>
              <a:t>Topics</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417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Transaction </a:t>
            </a: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447800"/>
            <a:ext cx="68580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148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Customer Registration Page  </a:t>
            </a:r>
          </a:p>
          <a:p>
            <a:pPr marL="109728" indent="0">
              <a:buNone/>
            </a:pPr>
            <a:endParaRPr 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625600"/>
            <a:ext cx="70104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94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normAutofit/>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Customer View </a:t>
            </a: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r>
              <a:rPr lang="en-US" sz="2000" b="1"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67818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8139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rmAutofit/>
          </a:bodyPr>
          <a:lstStyle/>
          <a:p>
            <a:pPr>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Transaction</a:t>
            </a:r>
            <a:endParaRPr lang="en-US" sz="32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65818"/>
            <a:ext cx="6705600" cy="381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194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normAutofit/>
          </a:bodyPr>
          <a:lstStyle/>
          <a:p>
            <a:pPr>
              <a:buFont typeface="Wingdings" panose="05000000000000000000" pitchFamily="2" charset="2"/>
              <a:buChar char="Ø"/>
            </a:pPr>
            <a:r>
              <a:rPr lang="en-US" sz="3200" b="1" dirty="0" smtClean="0">
                <a:latin typeface="Times New Roman" panose="02020603050405020304" pitchFamily="18" charset="0"/>
                <a:cs typeface="Times New Roman" panose="02020603050405020304" pitchFamily="18" charset="0"/>
              </a:rPr>
              <a:t>Creation Of Block </a:t>
            </a: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b="1" dirty="0" smtClean="0">
              <a:latin typeface="Times New Roman" panose="02020603050405020304" pitchFamily="18" charset="0"/>
              <a:cs typeface="Times New Roman" panose="02020603050405020304" pitchFamily="18" charset="0"/>
            </a:endParaRPr>
          </a:p>
          <a:p>
            <a:pPr marL="109728" indent="0">
              <a:buNone/>
            </a:pPr>
            <a:endParaRPr lang="en-US" sz="2000" b="1" dirty="0">
              <a:latin typeface="Times New Roman" panose="02020603050405020304" pitchFamily="18" charset="0"/>
              <a:cs typeface="Times New Roman" panose="02020603050405020304" pitchFamily="18" charset="0"/>
            </a:endParaRPr>
          </a:p>
          <a:p>
            <a:pPr marL="109728" indent="0">
              <a:buNone/>
            </a:pPr>
            <a:endParaRPr lang="en-US" sz="20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295400"/>
            <a:ext cx="60198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850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397691"/>
          </a:xfrm>
        </p:spPr>
        <p:txBody>
          <a:bodyPr/>
          <a:lstStyle/>
          <a:p>
            <a:pPr>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Viewing Transaction </a:t>
            </a:r>
            <a:endParaRPr lang="en-US" sz="2800" dirty="0">
              <a:latin typeface="Times New Roman" panose="02020603050405020304" pitchFamily="18" charset="0"/>
              <a:cs typeface="Times New Roman" panose="02020603050405020304" pitchFamily="18" charset="0"/>
            </a:endParaRPr>
          </a:p>
          <a:p>
            <a:pPr marL="109728" indent="0">
              <a:buNone/>
            </a:pPr>
            <a:endParaRPr 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00200"/>
            <a:ext cx="6629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83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lnSpc>
                <a:spcPct val="120000"/>
              </a:lnSpc>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Food </a:t>
            </a:r>
            <a:r>
              <a:rPr lang="en-US" sz="2000" b="1" dirty="0">
                <a:latin typeface="Times New Roman" panose="02020603050405020304" pitchFamily="18" charset="0"/>
                <a:cs typeface="Times New Roman" panose="02020603050405020304" pitchFamily="18" charset="0"/>
              </a:rPr>
              <a:t>Supply Chain Management System </a:t>
            </a:r>
            <a:r>
              <a:rPr lang="en-US" sz="2000" dirty="0">
                <a:latin typeface="Times New Roman" panose="02020603050405020304" pitchFamily="18" charset="0"/>
                <a:cs typeface="Times New Roman" panose="02020603050405020304" pitchFamily="18" charset="0"/>
              </a:rPr>
              <a:t>can be created however can't be changed by anybody including the data owner as like a genuine block chain, which guarantees that there is zero chance of information being altered. </a:t>
            </a:r>
            <a:endParaRPr lang="en-US" sz="2000" dirty="0" smtClean="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All </a:t>
            </a:r>
            <a:r>
              <a:rPr lang="en-US" sz="2000" dirty="0">
                <a:latin typeface="Times New Roman" panose="02020603050405020304" pitchFamily="18" charset="0"/>
                <a:cs typeface="Times New Roman" panose="02020603050405020304" pitchFamily="18" charset="0"/>
              </a:rPr>
              <a:t>the individual transactions of every module are broadcasted to all the active nodes in the network which means each module contains every transaction-hash pair of all nodes. </a:t>
            </a:r>
            <a:endParaRPr lang="en-US" sz="2000" dirty="0" smtClean="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Whenever </a:t>
            </a:r>
            <a:r>
              <a:rPr lang="en-US" sz="2000" dirty="0">
                <a:latin typeface="Times New Roman" panose="02020603050405020304" pitchFamily="18" charset="0"/>
                <a:cs typeface="Times New Roman" panose="02020603050405020304" pitchFamily="18" charset="0"/>
              </a:rPr>
              <a:t>a new transaction has been added by the data owner it will also be broadcasted and chained to existing blocks in the </a:t>
            </a:r>
            <a:r>
              <a:rPr lang="en-US" sz="2000" dirty="0" smtClean="0">
                <a:latin typeface="Times New Roman" panose="02020603050405020304" pitchFamily="18" charset="0"/>
                <a:cs typeface="Times New Roman" panose="02020603050405020304" pitchFamily="18" charset="0"/>
              </a:rPr>
              <a:t>network. </a:t>
            </a:r>
          </a:p>
          <a:p>
            <a:pPr algn="just">
              <a:lnSpc>
                <a:spcPct val="12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model especially takes care of the traditional issues of record keeping and their information security issues with the assistance of Block chain technology. </a:t>
            </a:r>
            <a:endParaRPr lang="en-US" sz="2000" dirty="0" smtClean="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the represented model is an essential adaptation of how the information and transactions are secured utilizing Block chain </a:t>
            </a:r>
            <a:r>
              <a:rPr lang="en-US" sz="2000" dirty="0" smtClean="0">
                <a:latin typeface="Times New Roman" panose="02020603050405020304" pitchFamily="18" charset="0"/>
                <a:cs typeface="Times New Roman" panose="02020603050405020304" pitchFamily="18" charset="0"/>
              </a:rPr>
              <a:t>technology</a:t>
            </a:r>
            <a:r>
              <a:rPr lang="en-US" sz="20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CONCLUSION</a:t>
            </a:r>
            <a:r>
              <a:rPr lang="en-US" dirty="0"/>
              <a:t> </a:t>
            </a:r>
          </a:p>
        </p:txBody>
      </p:sp>
    </p:spTree>
    <p:extLst>
      <p:ext uri="{BB962C8B-B14F-4D97-AF65-F5344CB8AC3E}">
        <p14:creationId xmlns:p14="http://schemas.microsoft.com/office/powerpoint/2010/main" val="411268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219200"/>
            <a:ext cx="8277367" cy="518160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KENTAROH </a:t>
            </a:r>
            <a:r>
              <a:rPr lang="en-US" sz="2000" dirty="0">
                <a:latin typeface="Times New Roman" panose="02020603050405020304" pitchFamily="18" charset="0"/>
                <a:cs typeface="Times New Roman" panose="02020603050405020304" pitchFamily="18" charset="0"/>
              </a:rPr>
              <a:t>TOYODA1, (Member, IEEE), P. TAKIS MATHIOPOULOS2, (Senior Member, IEEE), IWAO SASASE1, (Senior Member, IEEE), AND TOMOAKI OHTSUKI1, (Senior Member, IEEE). A Novel Block chain-Based Product Ownership Management System (POMS) for Anti-Counterfeits in the Post Supply Chain. </a:t>
            </a:r>
          </a:p>
          <a:p>
            <a:pPr algn="just"/>
            <a:r>
              <a:rPr lang="en-US" sz="2000" dirty="0" smtClean="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Zheng, S. </a:t>
            </a:r>
            <a:r>
              <a:rPr lang="en-US" sz="2000" dirty="0" err="1">
                <a:latin typeface="Times New Roman" panose="02020603050405020304" pitchFamily="18" charset="0"/>
                <a:cs typeface="Times New Roman" panose="02020603050405020304" pitchFamily="18" charset="0"/>
              </a:rPr>
              <a:t>Xie</a:t>
            </a:r>
            <a:r>
              <a:rPr lang="en-US" sz="2000" dirty="0">
                <a:latin typeface="Times New Roman" panose="02020603050405020304" pitchFamily="18" charset="0"/>
                <a:cs typeface="Times New Roman" panose="02020603050405020304" pitchFamily="18" charset="0"/>
              </a:rPr>
              <a:t>, H. Dai, X. Chen, and H. Wang, in Proc. IEEE Int. </a:t>
            </a:r>
            <a:r>
              <a:rPr lang="en-US" sz="2000" dirty="0" err="1">
                <a:latin typeface="Times New Roman" panose="02020603050405020304" pitchFamily="18" charset="0"/>
                <a:cs typeface="Times New Roman" panose="02020603050405020304" pitchFamily="18" charset="0"/>
              </a:rPr>
              <a:t>Congr</a:t>
            </a:r>
            <a:r>
              <a:rPr lang="en-US" sz="2000" dirty="0">
                <a:latin typeface="Times New Roman" panose="02020603050405020304" pitchFamily="18" charset="0"/>
                <a:cs typeface="Times New Roman" panose="02020603050405020304" pitchFamily="18" charset="0"/>
              </a:rPr>
              <a:t>. Big Data (</a:t>
            </a:r>
            <a:r>
              <a:rPr lang="en-US" sz="2000" dirty="0" err="1">
                <a:latin typeface="Times New Roman" panose="02020603050405020304" pitchFamily="18" charset="0"/>
                <a:cs typeface="Times New Roman" panose="02020603050405020304" pitchFamily="18" charset="0"/>
              </a:rPr>
              <a:t>BigData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Congr</a:t>
            </a:r>
            <a:r>
              <a:rPr lang="en-US" sz="2000" dirty="0">
                <a:latin typeface="Times New Roman" panose="02020603050405020304" pitchFamily="18" charset="0"/>
                <a:cs typeface="Times New Roman" panose="02020603050405020304" pitchFamily="18" charset="0"/>
              </a:rPr>
              <a:t>.), Jun. 2017, pp. 557–564. “An overview of block chain technology: Architecture, consensus, and future trends’’[Online] Available: http://ieeexplore.ieee.org/document/ 8029379/ </a:t>
            </a:r>
          </a:p>
          <a:p>
            <a:pPr algn="just"/>
            <a:r>
              <a:rPr lang="en-US" sz="2000" dirty="0" smtClean="0">
                <a:latin typeface="Times New Roman" panose="02020603050405020304" pitchFamily="18" charset="0"/>
                <a:cs typeface="Times New Roman" panose="02020603050405020304" pitchFamily="18" charset="0"/>
              </a:rPr>
              <a:t>Caro</a:t>
            </a:r>
            <a:r>
              <a:rPr lang="en-US" sz="2000" dirty="0">
                <a:latin typeface="Times New Roman" panose="02020603050405020304" pitchFamily="18" charset="0"/>
                <a:cs typeface="Times New Roman" panose="02020603050405020304" pitchFamily="18" charset="0"/>
              </a:rPr>
              <a:t>, M.P., M.S. Ali, M. </a:t>
            </a:r>
            <a:r>
              <a:rPr lang="en-US" sz="2000" dirty="0" err="1">
                <a:latin typeface="Times New Roman" panose="02020603050405020304" pitchFamily="18" charset="0"/>
                <a:cs typeface="Times New Roman" panose="02020603050405020304" pitchFamily="18" charset="0"/>
              </a:rPr>
              <a:t>Vecchio</a:t>
            </a:r>
            <a:r>
              <a:rPr lang="en-US" sz="2000" dirty="0">
                <a:latin typeface="Times New Roman" panose="02020603050405020304" pitchFamily="18" charset="0"/>
                <a:cs typeface="Times New Roman" panose="02020603050405020304" pitchFamily="18" charset="0"/>
              </a:rPr>
              <a:t>, and R. </a:t>
            </a:r>
            <a:r>
              <a:rPr lang="en-US" sz="2000" dirty="0" err="1">
                <a:latin typeface="Times New Roman" panose="02020603050405020304" pitchFamily="18" charset="0"/>
                <a:cs typeface="Times New Roman" panose="02020603050405020304" pitchFamily="18" charset="0"/>
              </a:rPr>
              <a:t>Giaffreda</a:t>
            </a:r>
            <a:r>
              <a:rPr lang="en-US" sz="2000" dirty="0">
                <a:latin typeface="Times New Roman" panose="02020603050405020304" pitchFamily="18" charset="0"/>
                <a:cs typeface="Times New Roman" panose="02020603050405020304" pitchFamily="18" charset="0"/>
              </a:rPr>
              <a:t>. 2018.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traceability in </a:t>
            </a:r>
            <a:r>
              <a:rPr lang="en-US" sz="2000" dirty="0" err="1">
                <a:latin typeface="Times New Roman" panose="02020603050405020304" pitchFamily="18" charset="0"/>
                <a:cs typeface="Times New Roman" panose="02020603050405020304" pitchFamily="18" charset="0"/>
              </a:rPr>
              <a:t>Agri</a:t>
            </a:r>
            <a:r>
              <a:rPr lang="en-US" sz="2000" dirty="0">
                <a:latin typeface="Times New Roman" panose="02020603050405020304" pitchFamily="18" charset="0"/>
                <a:cs typeface="Times New Roman" panose="02020603050405020304" pitchFamily="18" charset="0"/>
              </a:rPr>
              <a:t>-Food supply chain management: A practical implementation." </a:t>
            </a:r>
            <a:r>
              <a:rPr lang="en-US" sz="2000" i="1" dirty="0" err="1">
                <a:latin typeface="Times New Roman" panose="02020603050405020304" pitchFamily="18" charset="0"/>
                <a:cs typeface="Times New Roman" panose="02020603050405020304" pitchFamily="18" charset="0"/>
              </a:rPr>
              <a:t>IoT</a:t>
            </a:r>
            <a:r>
              <a:rPr lang="en-US" sz="2000" i="1" dirty="0">
                <a:latin typeface="Times New Roman" panose="02020603050405020304" pitchFamily="18" charset="0"/>
                <a:cs typeface="Times New Roman" panose="02020603050405020304" pitchFamily="18" charset="0"/>
              </a:rPr>
              <a:t> Vertical and Topical Summit on Agriculture-Tuscany (IOT Tuscany). </a:t>
            </a:r>
            <a:r>
              <a:rPr lang="en-US" sz="2000" dirty="0">
                <a:latin typeface="Times New Roman" panose="02020603050405020304" pitchFamily="18" charset="0"/>
                <a:cs typeface="Times New Roman" panose="02020603050405020304" pitchFamily="18" charset="0"/>
              </a:rPr>
              <a:t>IEEE. 1-4. </a:t>
            </a:r>
          </a:p>
          <a:p>
            <a:pPr algn="just"/>
            <a:r>
              <a:rPr lang="en-US" sz="2000" dirty="0" smtClean="0">
                <a:latin typeface="Times New Roman" panose="02020603050405020304" pitchFamily="18" charset="0"/>
                <a:cs typeface="Times New Roman" panose="02020603050405020304" pitchFamily="18" charset="0"/>
              </a:rPr>
              <a:t>“Block </a:t>
            </a:r>
            <a:r>
              <a:rPr lang="en-US" sz="2000" dirty="0">
                <a:latin typeface="Times New Roman" panose="02020603050405020304" pitchFamily="18" charset="0"/>
                <a:cs typeface="Times New Roman" panose="02020603050405020304" pitchFamily="18" charset="0"/>
              </a:rPr>
              <a:t>chain Applications: A Hands-On Approach (2017</a:t>
            </a:r>
            <a:r>
              <a:rPr lang="en-US" sz="2000" dirty="0" smtClean="0">
                <a:latin typeface="Times New Roman" panose="02020603050405020304" pitchFamily="18" charset="0"/>
                <a:cs typeface="Times New Roman" panose="02020603050405020304" pitchFamily="18" charset="0"/>
              </a:rPr>
              <a:t>)”Author</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ArshdeepBahga,VijayAvailable:https</a:t>
            </a:r>
            <a:r>
              <a:rPr lang="en-US" sz="2000" dirty="0">
                <a:latin typeface="Times New Roman" panose="02020603050405020304" pitchFamily="18" charset="0"/>
                <a:cs typeface="Times New Roman" panose="02020603050405020304" pitchFamily="18" charset="0"/>
              </a:rPr>
              <a:t>://books.google.co.in/books?id=M7sanQAACAAJ&amp;redir_esc=y&amp;hl=en </a:t>
            </a:r>
          </a:p>
        </p:txBody>
      </p:sp>
      <p:sp>
        <p:nvSpPr>
          <p:cNvPr id="3" name="Title 2"/>
          <p:cNvSpPr>
            <a:spLocks noGrp="1"/>
          </p:cNvSpPr>
          <p:nvPr>
            <p:ph type="title"/>
          </p:nvPr>
        </p:nvSpPr>
        <p:spPr/>
        <p:txBody>
          <a:bodyPr>
            <a:normAutofit/>
          </a:bodyPr>
          <a:lstStyle/>
          <a:p>
            <a:r>
              <a:rPr lang="en-US" sz="4400" dirty="0" smtClean="0">
                <a:latin typeface="Times New Roman" panose="02020603050405020304" pitchFamily="18" charset="0"/>
                <a:cs typeface="Times New Roman" panose="02020603050405020304" pitchFamily="18" charset="0"/>
              </a:rPr>
              <a:t>References</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83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marL="0" indent="0">
              <a:buNone/>
            </a:pPr>
            <a:endParaRPr lang="en-US" b="1" dirty="0" smtClean="0">
              <a:solidFill>
                <a:srgbClr val="00B0F0"/>
              </a:solidFill>
              <a:latin typeface="Times New Roman" panose="02020603050405020304" pitchFamily="18" charset="0"/>
              <a:cs typeface="Times New Roman" panose="02020603050405020304" pitchFamily="18" charset="0"/>
            </a:endParaRPr>
          </a:p>
          <a:p>
            <a:pPr marL="0" indent="0">
              <a:buNone/>
            </a:pPr>
            <a:endParaRPr lang="en-US" b="1" dirty="0">
              <a:solidFill>
                <a:srgbClr val="00B0F0"/>
              </a:solidFill>
              <a:latin typeface="Times New Roman" panose="02020603050405020304" pitchFamily="18" charset="0"/>
              <a:cs typeface="Times New Roman" panose="02020603050405020304" pitchFamily="18" charset="0"/>
            </a:endParaRPr>
          </a:p>
          <a:p>
            <a:pPr marL="0" indent="0">
              <a:buNone/>
            </a:pPr>
            <a:endParaRPr lang="en-US" b="1" dirty="0" smtClean="0">
              <a:solidFill>
                <a:srgbClr val="00B0F0"/>
              </a:solidFill>
              <a:latin typeface="Times New Roman" panose="02020603050405020304" pitchFamily="18" charset="0"/>
              <a:cs typeface="Times New Roman" panose="02020603050405020304" pitchFamily="18" charset="0"/>
            </a:endParaRPr>
          </a:p>
          <a:p>
            <a:pPr marL="0" indent="0">
              <a:buNone/>
            </a:pPr>
            <a:r>
              <a:rPr lang="en-US" b="1" dirty="0">
                <a:solidFill>
                  <a:srgbClr val="00B0F0"/>
                </a:solidFill>
                <a:latin typeface="Times New Roman" panose="02020603050405020304" pitchFamily="18" charset="0"/>
                <a:cs typeface="Times New Roman" panose="02020603050405020304" pitchFamily="18" charset="0"/>
              </a:rPr>
              <a:t>	 </a:t>
            </a:r>
            <a:r>
              <a:rPr lang="en-US" b="1" dirty="0" smtClean="0">
                <a:solidFill>
                  <a:srgbClr val="00B0F0"/>
                </a:solidFill>
                <a:latin typeface="Times New Roman" panose="02020603050405020304" pitchFamily="18" charset="0"/>
                <a:cs typeface="Times New Roman" panose="02020603050405020304" pitchFamily="18" charset="0"/>
              </a:rPr>
              <a:t>    </a:t>
            </a:r>
            <a:r>
              <a:rPr lang="en-US" sz="8000" b="1" dirty="0" smtClean="0">
                <a:solidFill>
                  <a:srgbClr val="00B0F0"/>
                </a:solidFill>
                <a:latin typeface="Times New Roman" panose="02020603050405020304" pitchFamily="18" charset="0"/>
                <a:cs typeface="Times New Roman" panose="02020603050405020304" pitchFamily="18" charset="0"/>
              </a:rPr>
              <a:t>Thank you!!</a:t>
            </a:r>
          </a:p>
          <a:p>
            <a:pPr marL="0" indent="0">
              <a:buNone/>
            </a:pPr>
            <a:endParaRPr lang="en-US" dirty="0"/>
          </a:p>
        </p:txBody>
      </p:sp>
    </p:spTree>
    <p:extLst>
      <p:ext uri="{BB962C8B-B14F-4D97-AF65-F5344CB8AC3E}">
        <p14:creationId xmlns:p14="http://schemas.microsoft.com/office/powerpoint/2010/main" val="3159226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029200"/>
          </a:xfrm>
        </p:spPr>
        <p:txBody>
          <a:bodyPr>
            <a:noAutofit/>
          </a:bodyPr>
          <a:lstStyle/>
          <a:p>
            <a:pPr marL="598932" lvl="1"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Food </a:t>
            </a:r>
            <a:r>
              <a:rPr lang="en-US" sz="2000" dirty="0">
                <a:latin typeface="Times New Roman" panose="02020603050405020304" pitchFamily="18" charset="0"/>
                <a:cs typeface="Times New Roman" panose="02020603050405020304" pitchFamily="18" charset="0"/>
              </a:rPr>
              <a:t>supply chain mainly comprises of farmer, distributors, retailers and end user. In existing, Food supply chain distributors make maximum profit where as farmers and customers are at loss. </a:t>
            </a:r>
            <a:endParaRPr lang="en-US" sz="2000" dirty="0" smtClean="0">
              <a:latin typeface="Times New Roman" panose="02020603050405020304" pitchFamily="18" charset="0"/>
              <a:cs typeface="Times New Roman" panose="02020603050405020304" pitchFamily="18" charset="0"/>
            </a:endParaRPr>
          </a:p>
          <a:p>
            <a:pPr marL="598932" lvl="1"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Now-a-days </a:t>
            </a:r>
            <a:r>
              <a:rPr lang="en-US" sz="2000" dirty="0">
                <a:latin typeface="Times New Roman" panose="02020603050405020304" pitchFamily="18" charset="0"/>
                <a:cs typeface="Times New Roman" panose="02020603050405020304" pitchFamily="18" charset="0"/>
              </a:rPr>
              <a:t>several web based food supply management systems are prevalently being used. Such FSMs are insecure and are prone to data tampering. </a:t>
            </a:r>
            <a:endParaRPr lang="en-US" sz="2000" dirty="0" smtClean="0">
              <a:latin typeface="Times New Roman" panose="02020603050405020304" pitchFamily="18" charset="0"/>
              <a:cs typeface="Times New Roman" panose="02020603050405020304" pitchFamily="18" charset="0"/>
            </a:endParaRPr>
          </a:p>
          <a:p>
            <a:pPr marL="598932" lvl="1"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Even </a:t>
            </a:r>
            <a:r>
              <a:rPr lang="en-US" sz="2000" dirty="0">
                <a:latin typeface="Times New Roman" panose="02020603050405020304" pitchFamily="18" charset="0"/>
                <a:cs typeface="Times New Roman" panose="02020603050405020304" pitchFamily="18" charset="0"/>
              </a:rPr>
              <a:t>when they are protected with secure data and a password, they can be altered if the user’s password has been hacked, which means the traditional methods of record keeping are insecure</a:t>
            </a:r>
            <a:r>
              <a:rPr lang="en-US" sz="2000" dirty="0" smtClean="0">
                <a:latin typeface="Times New Roman" panose="02020603050405020304" pitchFamily="18" charset="0"/>
                <a:cs typeface="Times New Roman" panose="02020603050405020304" pitchFamily="18" charset="0"/>
              </a:rPr>
              <a:t>.</a:t>
            </a:r>
          </a:p>
          <a:p>
            <a:pPr marL="598932" lvl="1"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Block </a:t>
            </a:r>
            <a:r>
              <a:rPr lang="en-US" sz="2000" dirty="0">
                <a:latin typeface="Times New Roman" panose="02020603050405020304" pitchFamily="18" charset="0"/>
                <a:cs typeface="Times New Roman" panose="02020603050405020304" pitchFamily="18" charset="0"/>
              </a:rPr>
              <a:t>chain has a decentralized architecture which stores and secures transactions transparently and there will be no central authority over those occurring transactions. </a:t>
            </a:r>
            <a:endParaRPr lang="en-US" sz="2000" dirty="0" smtClean="0">
              <a:latin typeface="Times New Roman" panose="02020603050405020304" pitchFamily="18" charset="0"/>
              <a:cs typeface="Times New Roman" panose="02020603050405020304" pitchFamily="18" charset="0"/>
            </a:endParaRPr>
          </a:p>
          <a:p>
            <a:pPr marL="598932" lvl="1"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So</a:t>
            </a:r>
            <a:r>
              <a:rPr lang="en-US" sz="2000" dirty="0">
                <a:latin typeface="Times New Roman" panose="02020603050405020304" pitchFamily="18" charset="0"/>
                <a:cs typeface="Times New Roman" panose="02020603050405020304" pitchFamily="18" charset="0"/>
              </a:rPr>
              <a:t>, a model is implemented which uses the core technology of the Block-chain to store securely the transactions that take place in food supply </a:t>
            </a:r>
            <a:r>
              <a:rPr lang="en-US" sz="2000" dirty="0" smtClean="0">
                <a:latin typeface="Times New Roman" panose="02020603050405020304" pitchFamily="18" charset="0"/>
                <a:cs typeface="Times New Roman" panose="02020603050405020304" pitchFamily="18" charset="0"/>
              </a:rPr>
              <a:t>chain. Even </a:t>
            </a:r>
            <a:r>
              <a:rPr lang="en-US" sz="2000" dirty="0">
                <a:latin typeface="Times New Roman" panose="02020603050405020304" pitchFamily="18" charset="0"/>
                <a:cs typeface="Times New Roman" panose="02020603050405020304" pitchFamily="18" charset="0"/>
              </a:rPr>
              <a:t>if the data is tampered it can be detected easily. </a:t>
            </a: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r>
              <a:rPr lang="en-US" sz="4400" b="1" dirty="0" smtClean="0">
                <a:latin typeface="Times New Roman" panose="02020603050405020304" pitchFamily="18" charset="0"/>
                <a:cs typeface="Times New Roman" panose="02020603050405020304" pitchFamily="18" charset="0"/>
              </a:rPr>
              <a:t>Abstract</a:t>
            </a:r>
            <a:endParaRPr lang="en-US" sz="4400" b="1" dirty="0"/>
          </a:p>
        </p:txBody>
      </p:sp>
    </p:spTree>
    <p:extLst>
      <p:ext uri="{BB962C8B-B14F-4D97-AF65-F5344CB8AC3E}">
        <p14:creationId xmlns:p14="http://schemas.microsoft.com/office/powerpoint/2010/main" val="962983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305800" cy="5181600"/>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Currently, it is impossible for the consumers or retailers to access the information related to the original price of food items as sold by farmers.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But in the supply chain technology, </a:t>
            </a:r>
            <a:r>
              <a:rPr lang="en-US" sz="2400" dirty="0" err="1" smtClean="0">
                <a:latin typeface="Times New Roman" panose="02020603050405020304" pitchFamily="18" charset="0"/>
                <a:cs typeface="Times New Roman" panose="02020603050405020304" pitchFamily="18" charset="0"/>
              </a:rPr>
              <a:t>blockchain</a:t>
            </a:r>
            <a:r>
              <a:rPr lang="en-US" sz="2400" dirty="0" smtClean="0">
                <a:latin typeface="Times New Roman" panose="02020603050405020304" pitchFamily="18" charset="0"/>
                <a:cs typeface="Times New Roman" panose="02020603050405020304" pitchFamily="18" charset="0"/>
              </a:rPr>
              <a:t> can improve the transparency in pricing  by connecting multiple stakeholders like farmers, distributors, retailers, and consumers.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Everyone within the network could have access to the transparent and immutable view of the transaction history.</a:t>
            </a: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228600"/>
            <a:ext cx="8229600" cy="1143000"/>
          </a:xfrm>
        </p:spPr>
        <p:txBody>
          <a:bodyPr>
            <a:normAutofit/>
          </a:bodyPr>
          <a:lstStyle/>
          <a:p>
            <a:r>
              <a:rPr lang="en-US" sz="4400" b="1" dirty="0" smtClean="0">
                <a:latin typeface="Times New Roman" panose="02020603050405020304" pitchFamily="18" charset="0"/>
                <a:cs typeface="Times New Roman" panose="02020603050405020304" pitchFamily="18" charset="0"/>
              </a:rPr>
              <a:t>Introduction</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499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000" dirty="0" smtClean="0">
                <a:latin typeface="Times New Roman" panose="02020603050405020304" pitchFamily="18" charset="0"/>
                <a:cs typeface="Times New Roman" panose="02020603050405020304" pitchFamily="18" charset="0"/>
              </a:rPr>
              <a:t>A </a:t>
            </a:r>
            <a:r>
              <a:rPr lang="en-US" sz="2000" dirty="0" err="1" smtClean="0">
                <a:latin typeface="Times New Roman" panose="02020603050405020304" pitchFamily="18" charset="0"/>
                <a:cs typeface="Times New Roman" panose="02020603050405020304" pitchFamily="18" charset="0"/>
              </a:rPr>
              <a:t>blockchain</a:t>
            </a:r>
            <a:r>
              <a:rPr lang="en-US" sz="2000" dirty="0" smtClean="0">
                <a:latin typeface="Times New Roman" panose="02020603050405020304" pitchFamily="18" charset="0"/>
                <a:cs typeface="Times New Roman" panose="02020603050405020304" pitchFamily="18" charset="0"/>
              </a:rPr>
              <a:t> is a digital, public ledger that records online transactions.</a:t>
            </a:r>
          </a:p>
          <a:p>
            <a:pPr algn="just"/>
            <a:r>
              <a:rPr lang="en-US" sz="2000" dirty="0" err="1" smtClean="0">
                <a:latin typeface="Times New Roman" panose="02020603050405020304" pitchFamily="18" charset="0"/>
                <a:cs typeface="Times New Roman" panose="02020603050405020304" pitchFamily="18" charset="0"/>
              </a:rPr>
              <a:t>Blockchain</a:t>
            </a:r>
            <a:r>
              <a:rPr lang="en-US" sz="2000" dirty="0" smtClean="0">
                <a:latin typeface="Times New Roman" panose="02020603050405020304" pitchFamily="18" charset="0"/>
                <a:cs typeface="Times New Roman" panose="02020603050405020304" pitchFamily="18" charset="0"/>
              </a:rPr>
              <a:t> is the core technology for cryptocurrencies like bitcoin.</a:t>
            </a:r>
          </a:p>
          <a:p>
            <a:pPr algn="just"/>
            <a:r>
              <a:rPr lang="en-US" sz="2000" dirty="0" smtClean="0">
                <a:latin typeface="Times New Roman" panose="02020603050405020304" pitchFamily="18" charset="0"/>
                <a:cs typeface="Times New Roman" panose="02020603050405020304" pitchFamily="18" charset="0"/>
              </a:rPr>
              <a:t>A </a:t>
            </a:r>
            <a:r>
              <a:rPr lang="en-US" sz="2000" dirty="0" err="1" smtClean="0">
                <a:latin typeface="Times New Roman" panose="02020603050405020304" pitchFamily="18" charset="0"/>
                <a:cs typeface="Times New Roman" panose="02020603050405020304" pitchFamily="18" charset="0"/>
              </a:rPr>
              <a:t>blockchain</a:t>
            </a:r>
            <a:r>
              <a:rPr lang="en-US" sz="2000" dirty="0" smtClean="0">
                <a:latin typeface="Times New Roman" panose="02020603050405020304" pitchFamily="18" charset="0"/>
                <a:cs typeface="Times New Roman" panose="02020603050405020304" pitchFamily="18" charset="0"/>
              </a:rPr>
              <a:t> is a growing list of records, called blocks, which are linked using cryptography.</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Each block contains a cryptographic hash of the previous block, a timestamp, and transaction data. </a:t>
            </a:r>
          </a:p>
          <a:p>
            <a:pPr algn="just"/>
            <a:r>
              <a:rPr lang="en-US" sz="2000" dirty="0" smtClean="0">
                <a:latin typeface="Times New Roman" panose="02020603050405020304" pitchFamily="18" charset="0"/>
                <a:cs typeface="Times New Roman" panose="02020603050405020304" pitchFamily="18" charset="0"/>
              </a:rPr>
              <a:t>Since Transactions are stored in blocks by hashing technique they cannot be modified by third parties.</a:t>
            </a:r>
            <a:endParaRPr lang="en-IN"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Even if the particular data block is altered, its integrity is verified with the help of hash in the previous block. So user can identify the data as tampered.</a:t>
            </a:r>
          </a:p>
          <a:p>
            <a:pPr marL="109728" indent="0" algn="just">
              <a:buNone/>
            </a:pPr>
            <a:endParaRPr lang="en-US" sz="20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Autofit/>
          </a:bodyPr>
          <a:lstStyle/>
          <a:p>
            <a:r>
              <a:rPr lang="en-US" sz="4400" b="1" dirty="0">
                <a:latin typeface="Times New Roman" panose="02020603050405020304" pitchFamily="18" charset="0"/>
                <a:cs typeface="Times New Roman" panose="02020603050405020304" pitchFamily="18" charset="0"/>
              </a:rPr>
              <a:t/>
            </a:r>
            <a:br>
              <a:rPr lang="en-US" sz="4400" b="1" dirty="0">
                <a:latin typeface="Times New Roman" panose="02020603050405020304" pitchFamily="18" charset="0"/>
                <a:cs typeface="Times New Roman" panose="02020603050405020304" pitchFamily="18" charset="0"/>
              </a:rPr>
            </a:br>
            <a:r>
              <a:rPr lang="en-US" sz="4400" b="1" dirty="0" smtClean="0">
                <a:latin typeface="Times New Roman" panose="02020603050405020304" pitchFamily="18" charset="0"/>
                <a:cs typeface="Times New Roman" panose="02020603050405020304" pitchFamily="18" charset="0"/>
              </a:rPr>
              <a:t> </a:t>
            </a:r>
            <a:r>
              <a:rPr lang="en-US" sz="4400" b="1" dirty="0" err="1" smtClean="0">
                <a:latin typeface="Times New Roman" panose="02020603050405020304" pitchFamily="18" charset="0"/>
                <a:cs typeface="Times New Roman" panose="02020603050405020304" pitchFamily="18" charset="0"/>
              </a:rPr>
              <a:t>Blockchain</a:t>
            </a:r>
            <a:r>
              <a:rPr lang="en-US" sz="4400" b="1" dirty="0" smtClean="0">
                <a:latin typeface="Times New Roman" panose="02020603050405020304" pitchFamily="18" charset="0"/>
                <a:cs typeface="Times New Roman" panose="02020603050405020304" pitchFamily="18" charset="0"/>
              </a:rPr>
              <a:t/>
            </a:r>
            <a:br>
              <a:rPr lang="en-US" sz="4400" b="1" dirty="0" smtClean="0">
                <a:latin typeface="Times New Roman" panose="02020603050405020304" pitchFamily="18" charset="0"/>
                <a:cs typeface="Times New Roman" panose="02020603050405020304" pitchFamily="18" charset="0"/>
              </a:rPr>
            </a:br>
            <a:endParaRPr lang="en-US" sz="4400" b="1" dirty="0">
              <a:latin typeface="Times New Roman" panose="02020603050405020304" pitchFamily="18" charset="0"/>
              <a:cs typeface="Times New Roman" panose="02020603050405020304" pitchFamily="18" charset="0"/>
            </a:endParaRP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290" y="4953000"/>
            <a:ext cx="5638800" cy="1419127"/>
          </a:xfrm>
          <a:prstGeom prst="rect">
            <a:avLst/>
          </a:prstGeom>
        </p:spPr>
      </p:pic>
    </p:spTree>
    <p:extLst>
      <p:ext uri="{BB962C8B-B14F-4D97-AF65-F5344CB8AC3E}">
        <p14:creationId xmlns:p14="http://schemas.microsoft.com/office/powerpoint/2010/main" val="4237654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068763"/>
          </a:xfrm>
        </p:spPr>
        <p:txBody>
          <a:bodyPr>
            <a:normAutofit/>
          </a:bodyPr>
          <a:lstStyle/>
          <a:p>
            <a:pPr algn="just"/>
            <a:r>
              <a:rPr lang="en-US" sz="2400" dirty="0" err="1" smtClean="0">
                <a:latin typeface="Times New Roman" panose="02020603050405020304" pitchFamily="18" charset="0"/>
                <a:cs typeface="Times New Roman" panose="02020603050405020304" pitchFamily="18" charset="0"/>
              </a:rPr>
              <a:t>Blockchain</a:t>
            </a:r>
            <a:r>
              <a:rPr lang="en-US" sz="2400" dirty="0" smtClean="0">
                <a:latin typeface="Times New Roman" panose="02020603050405020304" pitchFamily="18" charset="0"/>
                <a:cs typeface="Times New Roman" panose="02020603050405020304" pitchFamily="18" charset="0"/>
              </a:rPr>
              <a:t> could bring </a:t>
            </a:r>
            <a:r>
              <a:rPr lang="en-US" sz="2400" b="1" dirty="0" smtClean="0">
                <a:latin typeface="Times New Roman" panose="02020603050405020304" pitchFamily="18" charset="0"/>
                <a:cs typeface="Times New Roman" panose="02020603050405020304" pitchFamily="18" charset="0"/>
              </a:rPr>
              <a:t>transparency </a:t>
            </a:r>
            <a:r>
              <a:rPr lang="en-US" sz="2400" dirty="0" smtClean="0">
                <a:latin typeface="Times New Roman" panose="02020603050405020304" pitchFamily="18" charset="0"/>
                <a:cs typeface="Times New Roman" panose="02020603050405020304" pitchFamily="18" charset="0"/>
              </a:rPr>
              <a:t>to the system by connecting the following stakeholders directly-</a:t>
            </a:r>
          </a:p>
          <a:p>
            <a:pPr algn="just"/>
            <a:r>
              <a:rPr lang="en-US" sz="2400" dirty="0" smtClean="0">
                <a:latin typeface="Times New Roman" panose="02020603050405020304" pitchFamily="18" charset="0"/>
                <a:cs typeface="Times New Roman" panose="02020603050405020304" pitchFamily="18" charset="0"/>
              </a:rPr>
              <a:t>Manufacturer</a:t>
            </a:r>
          </a:p>
          <a:p>
            <a:pPr algn="just"/>
            <a:r>
              <a:rPr lang="en-US" sz="2400" dirty="0" smtClean="0">
                <a:latin typeface="Times New Roman" panose="02020603050405020304" pitchFamily="18" charset="0"/>
                <a:cs typeface="Times New Roman" panose="02020603050405020304" pitchFamily="18" charset="0"/>
              </a:rPr>
              <a:t>Distributor</a:t>
            </a:r>
          </a:p>
          <a:p>
            <a:pPr algn="just"/>
            <a:r>
              <a:rPr lang="en-US" sz="2400" dirty="0" smtClean="0">
                <a:latin typeface="Times New Roman" panose="02020603050405020304" pitchFamily="18" charset="0"/>
                <a:cs typeface="Times New Roman" panose="02020603050405020304" pitchFamily="18" charset="0"/>
              </a:rPr>
              <a:t>Retailer</a:t>
            </a:r>
          </a:p>
          <a:p>
            <a:pPr algn="just"/>
            <a:r>
              <a:rPr lang="en-US" sz="2400" dirty="0" smtClean="0">
                <a:latin typeface="Times New Roman" panose="02020603050405020304" pitchFamily="18" charset="0"/>
                <a:cs typeface="Times New Roman" panose="02020603050405020304" pitchFamily="18" charset="0"/>
              </a:rPr>
              <a:t>Customer</a:t>
            </a:r>
          </a:p>
          <a:p>
            <a:endParaRPr lang="en-US" dirty="0"/>
          </a:p>
        </p:txBody>
      </p:sp>
      <p:sp>
        <p:nvSpPr>
          <p:cNvPr id="2" name="Title 1"/>
          <p:cNvSpPr>
            <a:spLocks noGrp="1"/>
          </p:cNvSpPr>
          <p:nvPr>
            <p:ph type="title"/>
          </p:nvPr>
        </p:nvSpPr>
        <p:spPr>
          <a:xfrm>
            <a:off x="457200" y="274638"/>
            <a:ext cx="8229600" cy="1401762"/>
          </a:xfrm>
        </p:spPr>
        <p:txBody>
          <a:bodyPr>
            <a:noAutofit/>
          </a:bodyPr>
          <a:lstStyle/>
          <a:p>
            <a:r>
              <a:rPr lang="en-US" sz="4400" b="1" dirty="0" smtClean="0">
                <a:latin typeface="Times New Roman" panose="02020603050405020304" pitchFamily="18" charset="0"/>
                <a:cs typeface="Times New Roman" panose="02020603050405020304" pitchFamily="18" charset="0"/>
              </a:rPr>
              <a:t/>
            </a:r>
            <a:br>
              <a:rPr lang="en-US" sz="4400" b="1" dirty="0" smtClean="0">
                <a:latin typeface="Times New Roman" panose="02020603050405020304" pitchFamily="18" charset="0"/>
                <a:cs typeface="Times New Roman" panose="02020603050405020304" pitchFamily="18" charset="0"/>
              </a:rPr>
            </a:br>
            <a:r>
              <a:rPr lang="en-US" sz="4400" b="1" dirty="0" err="1" smtClean="0">
                <a:latin typeface="Times New Roman" panose="02020603050405020304" pitchFamily="18" charset="0"/>
                <a:cs typeface="Times New Roman" panose="02020603050405020304" pitchFamily="18" charset="0"/>
              </a:rPr>
              <a:t>Blockchain</a:t>
            </a:r>
            <a:r>
              <a:rPr lang="en-US" sz="4400" b="1" dirty="0" smtClean="0">
                <a:latin typeface="Times New Roman" panose="02020603050405020304" pitchFamily="18" charset="0"/>
                <a:cs typeface="Times New Roman" panose="02020603050405020304" pitchFamily="18" charset="0"/>
              </a:rPr>
              <a:t>- Remodeling Food Supply Chain</a:t>
            </a:r>
            <a:br>
              <a:rPr lang="en-US" sz="4400" b="1" dirty="0" smtClean="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276600"/>
            <a:ext cx="51816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52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Farmers could store the information about food crops  prices on </a:t>
            </a: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 central location in the </a:t>
            </a:r>
            <a:r>
              <a:rPr lang="en-US" sz="2400" dirty="0" err="1" smtClean="0">
                <a:latin typeface="Times New Roman" panose="02020603050405020304" pitchFamily="18" charset="0"/>
                <a:cs typeface="Times New Roman" panose="02020603050405020304" pitchFamily="18" charset="0"/>
              </a:rPr>
              <a:t>blockchain</a:t>
            </a:r>
            <a:r>
              <a:rPr lang="en-US" sz="2400" dirty="0" smtClean="0">
                <a:latin typeface="Times New Roman" panose="02020603050405020304" pitchFamily="18" charset="0"/>
                <a:cs typeface="Times New Roman" panose="02020603050405020304" pitchFamily="18" charset="0"/>
              </a:rPr>
              <a:t>.</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After receiving the block created by farmer,  food processing companies or distributors can create their block for the crops purchased by them.</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Information stored on the </a:t>
            </a:r>
            <a:r>
              <a:rPr lang="en-US" sz="2400" dirty="0" err="1" smtClean="0">
                <a:latin typeface="Times New Roman" panose="02020603050405020304" pitchFamily="18" charset="0"/>
                <a:cs typeface="Times New Roman" panose="02020603050405020304" pitchFamily="18" charset="0"/>
              </a:rPr>
              <a:t>blockchain</a:t>
            </a:r>
            <a:r>
              <a:rPr lang="en-US" sz="2400" dirty="0" smtClean="0">
                <a:latin typeface="Times New Roman" panose="02020603050405020304" pitchFamily="18" charset="0"/>
                <a:cs typeface="Times New Roman" panose="02020603050405020304" pitchFamily="18" charset="0"/>
              </a:rPr>
              <a:t> could help retailers or consumers verify if the food has been appropriately priced or not.</a:t>
            </a:r>
          </a:p>
          <a:p>
            <a:pPr algn="just"/>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Autofit/>
          </a:bodyPr>
          <a:lstStyle/>
          <a:p>
            <a:r>
              <a:rPr lang="en-US" sz="4400" b="1" dirty="0" smtClean="0">
                <a:latin typeface="Times New Roman" panose="02020603050405020304" pitchFamily="18" charset="0"/>
                <a:cs typeface="Times New Roman" panose="02020603050405020304" pitchFamily="18" charset="0"/>
              </a:rPr>
              <a:t/>
            </a:r>
            <a:br>
              <a:rPr lang="en-US" sz="4400" b="1" dirty="0" smtClean="0">
                <a:latin typeface="Times New Roman" panose="02020603050405020304" pitchFamily="18" charset="0"/>
                <a:cs typeface="Times New Roman" panose="02020603050405020304" pitchFamily="18" charset="0"/>
              </a:rPr>
            </a:br>
            <a:r>
              <a:rPr lang="en-US" sz="4400" b="1" dirty="0" smtClean="0">
                <a:latin typeface="Times New Roman" panose="02020603050405020304" pitchFamily="18" charset="0"/>
                <a:cs typeface="Times New Roman" panose="02020603050405020304" pitchFamily="18" charset="0"/>
              </a:rPr>
              <a:t>How food supply chain works using </a:t>
            </a:r>
            <a:r>
              <a:rPr lang="en-US" sz="4400" b="1" dirty="0" err="1" smtClean="0">
                <a:latin typeface="Times New Roman" panose="02020603050405020304" pitchFamily="18" charset="0"/>
                <a:cs typeface="Times New Roman" panose="02020603050405020304" pitchFamily="18" charset="0"/>
              </a:rPr>
              <a:t>blockchain</a:t>
            </a:r>
            <a:r>
              <a:rPr lang="en-US" sz="4400" b="1" dirty="0" smtClean="0">
                <a:latin typeface="Times New Roman" panose="02020603050405020304" pitchFamily="18" charset="0"/>
                <a:cs typeface="Times New Roman" panose="02020603050405020304" pitchFamily="18" charset="0"/>
              </a:rPr>
              <a:t>  </a:t>
            </a:r>
            <a:br>
              <a:rPr lang="en-US" sz="4400" b="1" dirty="0" smtClean="0">
                <a:latin typeface="Times New Roman" panose="02020603050405020304" pitchFamily="18" charset="0"/>
                <a:cs typeface="Times New Roman" panose="02020603050405020304" pitchFamily="18" charset="0"/>
              </a:rPr>
            </a:b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57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Apart from pricing details, information such as crop origination details, batch numbers, transportation details, factory and processing data, storage temperature, expiration details, and other details can be linked digitally to the food items within the supply chain </a:t>
            </a:r>
            <a:r>
              <a:rPr lang="en-US" sz="2400" dirty="0" err="1" smtClean="0">
                <a:latin typeface="Times New Roman" panose="02020603050405020304" pitchFamily="18" charset="0"/>
                <a:cs typeface="Times New Roman" panose="02020603050405020304" pitchFamily="18" charset="0"/>
              </a:rPr>
              <a:t>blockchain</a:t>
            </a:r>
            <a:r>
              <a:rPr lang="en-US" sz="2400" dirty="0" smtClean="0">
                <a:latin typeface="Times New Roman" panose="02020603050405020304" pitchFamily="18" charset="0"/>
                <a:cs typeface="Times New Roman" panose="02020603050405020304" pitchFamily="18" charset="0"/>
              </a:rPr>
              <a:t>.</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Every piece of information captured during each transaction is validated by all stakeholders in the network.</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After validating every block, it is added to the entire chain of transactions, creating an immutable and permanent record.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734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Class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1" y="1371600"/>
            <a:ext cx="7772400" cy="4343400"/>
          </a:xfrm>
        </p:spPr>
      </p:pic>
    </p:spTree>
    <p:extLst>
      <p:ext uri="{BB962C8B-B14F-4D97-AF65-F5344CB8AC3E}">
        <p14:creationId xmlns:p14="http://schemas.microsoft.com/office/powerpoint/2010/main" val="35176488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1404</TotalTime>
  <Words>1194</Words>
  <Application>Microsoft Office PowerPoint</Application>
  <PresentationFormat>On-screen Show (4:3)</PresentationFormat>
  <Paragraphs>145</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Concourse</vt:lpstr>
      <vt:lpstr> Food Supply Management System Using BlockChain Technology</vt:lpstr>
      <vt:lpstr>Topics</vt:lpstr>
      <vt:lpstr>Abstract</vt:lpstr>
      <vt:lpstr>Introduction</vt:lpstr>
      <vt:lpstr>  Blockchain </vt:lpstr>
      <vt:lpstr> Blockchain- Remodeling Food Supply Chain </vt:lpstr>
      <vt:lpstr> How food supply chain works using blockchain   </vt:lpstr>
      <vt:lpstr>PowerPoint Presentation</vt:lpstr>
      <vt:lpstr>Class diagram</vt:lpstr>
      <vt:lpstr>Sequence Diagram</vt:lpstr>
      <vt:lpstr>TRANSACTION MECHANISM </vt:lpstr>
      <vt:lpstr>PowerPoint Presentation</vt:lpstr>
      <vt:lpstr>PowerPoint Presentation</vt:lpstr>
      <vt:lpstr>IMPLEMENTATION </vt:lpstr>
      <vt:lpstr>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The Transactions In Food Supply Management System Using Block Chain Technology</dc:title>
  <dc:creator>sai sushma vangala</dc:creator>
  <cp:lastModifiedBy>sai sushma vangala</cp:lastModifiedBy>
  <cp:revision>112</cp:revision>
  <dcterms:created xsi:type="dcterms:W3CDTF">2019-11-12T05:16:53Z</dcterms:created>
  <dcterms:modified xsi:type="dcterms:W3CDTF">2020-09-21T13:55:46Z</dcterms:modified>
</cp:coreProperties>
</file>